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259" r:id="rId4"/>
    <p:sldId id="260" r:id="rId5"/>
    <p:sldId id="261" r:id="rId6"/>
    <p:sldId id="258" r:id="rId7"/>
    <p:sldId id="257"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82" r:id="rId23"/>
    <p:sldId id="275" r:id="rId24"/>
    <p:sldId id="276" r:id="rId25"/>
    <p:sldId id="277" r:id="rId26"/>
    <p:sldId id="278" r:id="rId27"/>
    <p:sldId id="301" r:id="rId28"/>
    <p:sldId id="302" r:id="rId29"/>
    <p:sldId id="303" r:id="rId30"/>
    <p:sldId id="304"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36" autoAdjust="0"/>
  </p:normalViewPr>
  <p:slideViewPr>
    <p:cSldViewPr>
      <p:cViewPr>
        <p:scale>
          <a:sx n="80" d="100"/>
          <a:sy n="80" d="100"/>
        </p:scale>
        <p:origin x="-1272"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t>13/12/2018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353148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t>13/12/2018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398717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t>13/12/2018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400637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94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0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428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8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83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39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4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81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t>13/12/2018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4091325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629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8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47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43531-6699-40C0-B92F-88C77166D895}" type="datetimeFigureOut">
              <a:rPr lang="en-AU" smtClean="0"/>
              <a:t>13/12/2018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54595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B643531-6699-40C0-B92F-88C77166D895}" type="datetimeFigureOut">
              <a:rPr lang="en-AU" smtClean="0"/>
              <a:t>13/12/2018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227462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B643531-6699-40C0-B92F-88C77166D895}" type="datetimeFigureOut">
              <a:rPr lang="en-AU" smtClean="0"/>
              <a:t>13/12/2018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381445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B643531-6699-40C0-B92F-88C77166D895}" type="datetimeFigureOut">
              <a:rPr lang="en-AU" smtClean="0"/>
              <a:t>13/12/2018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290261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3531-6699-40C0-B92F-88C77166D895}" type="datetimeFigureOut">
              <a:rPr lang="en-AU" smtClean="0"/>
              <a:t>13/12/2018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71153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3531-6699-40C0-B92F-88C77166D895}" type="datetimeFigureOut">
              <a:rPr lang="en-AU" smtClean="0"/>
              <a:t>13/12/2018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190945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3531-6699-40C0-B92F-88C77166D895}" type="datetimeFigureOut">
              <a:rPr lang="en-AU" smtClean="0"/>
              <a:t>13/12/2018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4FEA7D-2542-47FD-9F85-89C67AEB6E13}" type="slidenum">
              <a:rPr lang="en-AU" smtClean="0"/>
              <a:t>‹#›</a:t>
            </a:fld>
            <a:endParaRPr lang="en-AU"/>
          </a:p>
        </p:txBody>
      </p:sp>
    </p:spTree>
    <p:extLst>
      <p:ext uri="{BB962C8B-B14F-4D97-AF65-F5344CB8AC3E}">
        <p14:creationId xmlns:p14="http://schemas.microsoft.com/office/powerpoint/2010/main" val="275974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43531-6699-40C0-B92F-88C77166D895}" type="datetimeFigureOut">
              <a:rPr lang="en-AU" smtClean="0"/>
              <a:t>13/12/2018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EA7D-2542-47FD-9F85-89C67AEB6E13}" type="slidenum">
              <a:rPr lang="en-AU" smtClean="0"/>
              <a:t>‹#›</a:t>
            </a:fld>
            <a:endParaRPr lang="en-AU"/>
          </a:p>
        </p:txBody>
      </p:sp>
    </p:spTree>
    <p:extLst>
      <p:ext uri="{BB962C8B-B14F-4D97-AF65-F5344CB8AC3E}">
        <p14:creationId xmlns:p14="http://schemas.microsoft.com/office/powerpoint/2010/main" val="142275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540F-A35E-4841-A916-91D1F4F737E1}"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538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245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3195935"/>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Maaidah</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2</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725144"/>
            <a:ext cx="8839200" cy="193899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a:t>
            </a:r>
            <a:r>
              <a:rPr lang="ms-MY" sz="2400" dirty="0"/>
              <a:t>Dan hendaklah kamu bertolong-tolongan untuk membuat kebajikan dan bertakwa, dan </a:t>
            </a:r>
            <a:r>
              <a:rPr lang="ms-MY" sz="2400" dirty="0" err="1"/>
              <a:t>janganlah</a:t>
            </a:r>
            <a:r>
              <a:rPr lang="ms-MY" sz="2400" dirty="0"/>
              <a:t> kamu bertolong-tolongan pada melakukan dosa (maksiat) dan pencerobohan. Dan bertakwalah kepada Allah, kerana sesungguhnya Allah Maha Berat azab </a:t>
            </a:r>
            <a:r>
              <a:rPr lang="ms-MY" sz="2400" dirty="0" err="1"/>
              <a:t>seksa-Nya</a:t>
            </a:r>
            <a:r>
              <a:rPr lang="ms-MY" sz="2400" dirty="0"/>
              <a:t> (bagi sesiapa yang melanggar </a:t>
            </a:r>
            <a:r>
              <a:rPr lang="ms-MY" sz="2400" dirty="0" err="1"/>
              <a:t>perintahNya</a:t>
            </a:r>
            <a:r>
              <a:rPr lang="ms-MY" sz="2400" dirty="0"/>
              <a:t>).</a:t>
            </a:r>
            <a:r>
              <a:rPr lang="en-US" sz="2400" dirty="0"/>
              <a:t>”</a:t>
            </a:r>
            <a:endParaRPr lang="en-MY" sz="2400" dirty="0"/>
          </a:p>
        </p:txBody>
      </p:sp>
      <p:sp>
        <p:nvSpPr>
          <p:cNvPr id="5" name="Rectangle 4"/>
          <p:cNvSpPr/>
          <p:nvPr/>
        </p:nvSpPr>
        <p:spPr>
          <a:xfrm>
            <a:off x="0" y="1598474"/>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وَتَعَاوَنُوا عَلَى الْبِرِّ وَالتَّقْوَىٰ ۖ وَلَا تَعَاوَنُوا عَلَى الْإِثْمِ وَالْعُدْوَانِ ۚ وَاتَّقُوا اللَّهَ ۖ إِنَّ اللَّهَ شَدِيدُ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الْعِقَابِ.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152400" y="152400"/>
            <a:ext cx="5867400" cy="830997"/>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kebajikan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396240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err="1" smtClean="0">
                <a:ln>
                  <a:solidFill>
                    <a:sysClr val="windowText" lastClr="000000"/>
                  </a:solidFill>
                </a:ln>
                <a:effectLst/>
                <a:latin typeface="Baskerville Old Face" pitchFamily="18" charset="0"/>
              </a:rPr>
              <a:t>AtTin</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4</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347865"/>
            <a:ext cx="8839200" cy="83099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a:t>
            </a:r>
            <a:r>
              <a:rPr lang="ms-MY" sz="2400" dirty="0"/>
              <a:t>Sesungguhnya Kami telah menciptakan manusia dalam bentuk yang sebaik-baiknya.</a:t>
            </a:r>
            <a:r>
              <a:rPr lang="en-US" sz="2400" dirty="0"/>
              <a:t>”</a:t>
            </a:r>
            <a:endParaRPr lang="en-MY" sz="2400" dirty="0"/>
          </a:p>
        </p:txBody>
      </p:sp>
      <p:sp>
        <p:nvSpPr>
          <p:cNvPr id="5" name="Rectangle 4"/>
          <p:cNvSpPr/>
          <p:nvPr/>
        </p:nvSpPr>
        <p:spPr>
          <a:xfrm>
            <a:off x="0" y="1805915"/>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لَقَدْ خَلَقْنَا الْإِنسَانَ فِي أَحْسَنِ تَقْوِيمٍ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152400" y="152400"/>
            <a:ext cx="5867400" cy="461665"/>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152400" y="152400"/>
            <a:ext cx="685800" cy="762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Arial" pitchFamily="34" charset="0"/>
                <a:cs typeface="Arial" pitchFamily="34" charset="0"/>
              </a:rPr>
              <a:t>1</a:t>
            </a:r>
            <a:endParaRPr lang="en-MY" sz="3200" b="1" dirty="0">
              <a:latin typeface="Arial" pitchFamily="34" charset="0"/>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396240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smtClean="0">
                <a:ln>
                  <a:solidFill>
                    <a:sysClr val="windowText" lastClr="000000"/>
                  </a:solidFill>
                </a:ln>
                <a:effectLst/>
                <a:latin typeface="Baskerville Old Face" pitchFamily="18" charset="0"/>
              </a:rPr>
              <a:t>Ibrahim,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24</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347865"/>
            <a:ext cx="8839200" cy="1569660"/>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a:t>
            </a:r>
            <a:r>
              <a:rPr lang="ms-MY" sz="2400" dirty="0"/>
              <a:t>Tidakkah engkau melihat bagaimana Allah mengemukakan satu perbandingan, iaitu kalimah yang baik adalah sebagai sebatang pohon yang baik, yang akar tunjangnya tetap teguh, dan cabang pucuknya menjulang ke langit.</a:t>
            </a:r>
            <a:r>
              <a:rPr lang="en-US" sz="2400" dirty="0"/>
              <a:t>”</a:t>
            </a:r>
            <a:endParaRPr lang="en-MY" sz="2400" dirty="0"/>
          </a:p>
        </p:txBody>
      </p:sp>
      <p:sp>
        <p:nvSpPr>
          <p:cNvPr id="5" name="Rectangle 4"/>
          <p:cNvSpPr/>
          <p:nvPr/>
        </p:nvSpPr>
        <p:spPr>
          <a:xfrm>
            <a:off x="0" y="14993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أَلَمْ تَرَ كَيْفَ ضَرَبَ اللَّهُ مَثَلًا كَلِمَةً طَيِّبَةً كَشَجَرَةٍ طَيِّبَةٍ أَصْلُهَا ثَابِتٌ وَفَرْعُهَا فِي السَّمَاءِ</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152400" y="152400"/>
            <a:ext cx="5867400" cy="461665"/>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Mematuhi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152400" y="152400"/>
            <a:ext cx="685800" cy="762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smtClean="0">
                <a:latin typeface="Arial" pitchFamily="34" charset="0"/>
                <a:cs typeface="Arial" pitchFamily="34" charset="0"/>
              </a:rPr>
              <a:t>2</a:t>
            </a:r>
            <a:endParaRPr lang="en-MY" sz="3200" b="1" dirty="0">
              <a:latin typeface="Arial" pitchFamily="34" charset="0"/>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3861048"/>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smtClean="0">
                <a:ln>
                  <a:solidFill>
                    <a:sysClr val="windowText" lastClr="000000"/>
                  </a:solidFill>
                </a:ln>
                <a:effectLst/>
                <a:latin typeface="Baskerville Old Face" pitchFamily="18" charset="0"/>
              </a:rPr>
              <a:t>Al An’ am,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165</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347865"/>
            <a:ext cx="8839200" cy="193899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a:t>
            </a:r>
            <a:r>
              <a:rPr lang="ms-MY" sz="2400" dirty="0"/>
              <a:t>Dan Dialah yang menjadikan kamu khalifah di bumi dan meninggikan setengah kamu atas setengahnya yang lain beberapa darjat, kerana Dia hendak </a:t>
            </a:r>
            <a:r>
              <a:rPr lang="ms-MY" sz="2400" dirty="0" err="1"/>
              <a:t>mengujimu</a:t>
            </a:r>
            <a:r>
              <a:rPr lang="ms-MY" sz="2400" dirty="0"/>
              <a:t> pada apa yang </a:t>
            </a:r>
            <a:r>
              <a:rPr lang="ms-MY" sz="2400" dirty="0" err="1"/>
              <a:t>dikurniakan-Nya</a:t>
            </a:r>
            <a:r>
              <a:rPr lang="ms-MY" sz="2400" dirty="0"/>
              <a:t> </a:t>
            </a:r>
            <a:r>
              <a:rPr lang="ms-MY" sz="2400" dirty="0" err="1"/>
              <a:t>kepadamu</a:t>
            </a:r>
            <a:r>
              <a:rPr lang="ms-MY" sz="2400" dirty="0"/>
              <a:t>. Sesungguhnya </a:t>
            </a:r>
            <a:r>
              <a:rPr lang="ms-MY" sz="2400" dirty="0" err="1"/>
              <a:t>Tuhanmu</a:t>
            </a:r>
            <a:r>
              <a:rPr lang="ms-MY" sz="2400" dirty="0"/>
              <a:t> amat cepat azab </a:t>
            </a:r>
            <a:r>
              <a:rPr lang="ms-MY" sz="2400" dirty="0" err="1"/>
              <a:t>seksa-Nya</a:t>
            </a:r>
            <a:r>
              <a:rPr lang="ms-MY" sz="2400" dirty="0"/>
              <a:t>, dan sesungguhnya Ia Maha Pengampun, lagi Maha Mengasihani.”</a:t>
            </a:r>
            <a:endParaRPr lang="en-MY" sz="2400" dirty="0"/>
          </a:p>
        </p:txBody>
      </p:sp>
      <p:sp>
        <p:nvSpPr>
          <p:cNvPr id="5" name="Rectangle 4"/>
          <p:cNvSpPr/>
          <p:nvPr/>
        </p:nvSpPr>
        <p:spPr>
          <a:xfrm>
            <a:off x="0" y="1408708"/>
            <a:ext cx="9144000" cy="2308324"/>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وَهُوَ الَّذِي جَعَلَكُمْ خَلَائِفَ الْأَرْضِ وَرَفَعَ بَعْضَكُمْ فَوْقَ بَعْضٍ دَرَجَاتٍ لِّيَبْلُوَكُمْ فِي مَا آتَاكُمْ ۗ إِنَّ رَبَّكَ سَرِيعُ الْعِقَابِ وَإِنَّهُ لَغَفُورٌ رَّحِيمٌ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457200" y="152400"/>
            <a:ext cx="5867400" cy="830997"/>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152400" y="152400"/>
            <a:ext cx="685800" cy="762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Arial" pitchFamily="34" charset="0"/>
                <a:cs typeface="Arial" pitchFamily="34" charset="0"/>
              </a:rPr>
              <a:t>3</a:t>
            </a:r>
            <a:endParaRPr lang="en-MY" sz="3200" b="1" dirty="0">
              <a:latin typeface="Arial" pitchFamily="34" charset="0"/>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4347865"/>
            <a:ext cx="8839200" cy="461665"/>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“Allah </a:t>
            </a:r>
            <a:r>
              <a:rPr lang="en-US" sz="2400" dirty="0" err="1"/>
              <a:t>itu</a:t>
            </a:r>
            <a:r>
              <a:rPr lang="en-US" sz="2400" dirty="0"/>
              <a:t> </a:t>
            </a:r>
            <a:r>
              <a:rPr lang="en-US" sz="2400" dirty="0" err="1"/>
              <a:t>indah</a:t>
            </a:r>
            <a:r>
              <a:rPr lang="en-US" sz="2400" dirty="0"/>
              <a:t> </a:t>
            </a:r>
            <a:r>
              <a:rPr lang="en-US" sz="2400" dirty="0" err="1"/>
              <a:t>dan</a:t>
            </a:r>
            <a:r>
              <a:rPr lang="en-US" sz="2400" dirty="0"/>
              <a:t> Allah </a:t>
            </a:r>
            <a:r>
              <a:rPr lang="en-US" sz="2400" dirty="0" err="1"/>
              <a:t>sukakan</a:t>
            </a:r>
            <a:r>
              <a:rPr lang="en-US" sz="2400" dirty="0"/>
              <a:t> </a:t>
            </a:r>
            <a:r>
              <a:rPr lang="en-US" sz="2400" dirty="0" err="1"/>
              <a:t>keindahan</a:t>
            </a:r>
            <a:r>
              <a:rPr lang="en-US" sz="2400" dirty="0"/>
              <a:t>” </a:t>
            </a:r>
            <a:endParaRPr lang="en-MY" sz="2400" dirty="0"/>
          </a:p>
        </p:txBody>
      </p:sp>
      <p:sp>
        <p:nvSpPr>
          <p:cNvPr id="4" name="Rectangle 3"/>
          <p:cNvSpPr/>
          <p:nvPr/>
        </p:nvSpPr>
        <p:spPr>
          <a:xfrm>
            <a:off x="0" y="1524000"/>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إِنَّ اللهَ جَمِيْلٌ يُحِبُّ الْجَمَال .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457200" y="152400"/>
            <a:ext cx="5867400" cy="461665"/>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Indah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Oval 5"/>
          <p:cNvSpPr/>
          <p:nvPr/>
        </p:nvSpPr>
        <p:spPr>
          <a:xfrm>
            <a:off x="152400" y="152400"/>
            <a:ext cx="685800" cy="762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smtClean="0">
                <a:latin typeface="Arial" pitchFamily="34" charset="0"/>
                <a:cs typeface="Arial" pitchFamily="34" charset="0"/>
              </a:rPr>
              <a:t>4</a:t>
            </a:r>
            <a:endParaRPr lang="en-MY" sz="3200" b="1" dirty="0">
              <a:latin typeface="Arial" pitchFamily="34" charset="0"/>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4347865"/>
            <a:ext cx="8839200" cy="83099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a:t>
            </a:r>
            <a:r>
              <a:rPr lang="en-US" sz="2400" dirty="0" err="1"/>
              <a:t>Tiada</a:t>
            </a:r>
            <a:r>
              <a:rPr lang="en-US" sz="2400" dirty="0"/>
              <a:t> </a:t>
            </a:r>
            <a:r>
              <a:rPr lang="en-US" sz="2400" dirty="0" err="1"/>
              <a:t>membahayakan</a:t>
            </a:r>
            <a:r>
              <a:rPr lang="en-US" sz="2400" dirty="0"/>
              <a:t> </a:t>
            </a:r>
            <a:r>
              <a:rPr lang="en-US" sz="2400" dirty="0" err="1"/>
              <a:t>diri</a:t>
            </a:r>
            <a:r>
              <a:rPr lang="en-US" sz="2400" dirty="0"/>
              <a:t> </a:t>
            </a:r>
            <a:r>
              <a:rPr lang="en-US" sz="2400" dirty="0" err="1"/>
              <a:t>sendiri</a:t>
            </a:r>
            <a:r>
              <a:rPr lang="en-US" sz="2400" dirty="0"/>
              <a:t> </a:t>
            </a:r>
            <a:r>
              <a:rPr lang="en-US" sz="2400" dirty="0" err="1"/>
              <a:t>dan</a:t>
            </a:r>
            <a:r>
              <a:rPr lang="en-US" sz="2400" dirty="0"/>
              <a:t> </a:t>
            </a:r>
            <a:endParaRPr lang="en-US" sz="2400" dirty="0" smtClean="0"/>
          </a:p>
          <a:p>
            <a:pPr algn="ctr"/>
            <a:r>
              <a:rPr lang="en-US" sz="2400" dirty="0" err="1" smtClean="0"/>
              <a:t>tiada</a:t>
            </a:r>
            <a:r>
              <a:rPr lang="en-US" sz="2400" dirty="0" smtClean="0"/>
              <a:t> </a:t>
            </a:r>
            <a:r>
              <a:rPr lang="en-US" sz="2400" dirty="0" err="1"/>
              <a:t>membahayakan</a:t>
            </a:r>
            <a:r>
              <a:rPr lang="en-US" sz="2400" dirty="0"/>
              <a:t> orang lain</a:t>
            </a:r>
            <a:r>
              <a:rPr lang="ar-SA" sz="2400" dirty="0"/>
              <a:t>"</a:t>
            </a:r>
            <a:r>
              <a:rPr lang="en-US" sz="2400" dirty="0"/>
              <a:t>.</a:t>
            </a:r>
            <a:endParaRPr lang="en-MY" sz="2400" dirty="0"/>
          </a:p>
        </p:txBody>
      </p:sp>
      <p:sp>
        <p:nvSpPr>
          <p:cNvPr id="4" name="Rectangle 3"/>
          <p:cNvSpPr/>
          <p:nvPr/>
        </p:nvSpPr>
        <p:spPr>
          <a:xfrm>
            <a:off x="0" y="1524000"/>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لَا ضَرَرَ وَلَا ضِرَارَ.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762000" y="152400"/>
            <a:ext cx="5867400" cy="830997"/>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harmoni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sejahtera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Oval 5"/>
          <p:cNvSpPr/>
          <p:nvPr/>
        </p:nvSpPr>
        <p:spPr>
          <a:xfrm>
            <a:off x="152400" y="152400"/>
            <a:ext cx="685800" cy="762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Arial" pitchFamily="34" charset="0"/>
                <a:cs typeface="Arial" pitchFamily="34" charset="0"/>
              </a:rPr>
              <a:t>5</a:t>
            </a:r>
            <a:endParaRPr lang="en-MY" sz="3200" b="1" dirty="0">
              <a:latin typeface="Arial" pitchFamily="34" charset="0"/>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4347865"/>
            <a:ext cx="8839200" cy="461665"/>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400" dirty="0"/>
              <a:t>“ Islam </a:t>
            </a:r>
            <a:r>
              <a:rPr lang="en-US" sz="2400" dirty="0" err="1"/>
              <a:t>itu</a:t>
            </a:r>
            <a:r>
              <a:rPr lang="en-US" sz="2400" dirty="0"/>
              <a:t> </a:t>
            </a:r>
            <a:r>
              <a:rPr lang="en-US" sz="2400" dirty="0" err="1"/>
              <a:t>mulia</a:t>
            </a:r>
            <a:r>
              <a:rPr lang="en-US" sz="2400" dirty="0"/>
              <a:t> </a:t>
            </a:r>
            <a:r>
              <a:rPr lang="en-US" sz="2400" dirty="0" err="1"/>
              <a:t>dan</a:t>
            </a:r>
            <a:r>
              <a:rPr lang="en-US" sz="2400" dirty="0"/>
              <a:t> </a:t>
            </a:r>
            <a:r>
              <a:rPr lang="en-US" sz="2400" dirty="0" err="1"/>
              <a:t>tiada</a:t>
            </a:r>
            <a:r>
              <a:rPr lang="en-US" sz="2400" dirty="0"/>
              <a:t> yang </a:t>
            </a:r>
            <a:r>
              <a:rPr lang="en-US" sz="2400" dirty="0" err="1"/>
              <a:t>lebih</a:t>
            </a:r>
            <a:r>
              <a:rPr lang="en-US" sz="2400" dirty="0"/>
              <a:t> </a:t>
            </a:r>
            <a:r>
              <a:rPr lang="en-US" sz="2400" dirty="0" err="1"/>
              <a:t>mulia</a:t>
            </a:r>
            <a:r>
              <a:rPr lang="en-US" sz="2400" dirty="0"/>
              <a:t> </a:t>
            </a:r>
            <a:r>
              <a:rPr lang="en-US" sz="2400" dirty="0" err="1"/>
              <a:t>daripadanya</a:t>
            </a:r>
            <a:r>
              <a:rPr lang="en-US" sz="2400" dirty="0"/>
              <a:t>.”</a:t>
            </a:r>
            <a:endParaRPr lang="en-MY" sz="2400" dirty="0"/>
          </a:p>
        </p:txBody>
      </p:sp>
      <p:sp>
        <p:nvSpPr>
          <p:cNvPr id="4" name="Rectangle 3"/>
          <p:cNvSpPr/>
          <p:nvPr/>
        </p:nvSpPr>
        <p:spPr>
          <a:xfrm>
            <a:off x="0" y="1524000"/>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اَلْإِسْلَاْمُ يَعْلُو وَلَا يُعْلَى عَلَيْهِ.</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762000" y="152400"/>
            <a:ext cx="5867400" cy="830997"/>
          </a:xfrm>
          <a:prstGeom prst="rect">
            <a:avLst/>
          </a:prstGeom>
          <a:solidFill>
            <a:schemeClr val="bg1"/>
          </a:solidFill>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indah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terpuji</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318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371600"/>
            <a:ext cx="6705600" cy="1706742"/>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adil</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bertanggungjawab</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447800" y="3418768"/>
            <a:ext cx="6705600" cy="1706742"/>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enghindarkan</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keji</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meruntuhkan</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peribadi</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2835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505200"/>
            <a:ext cx="8839200" cy="2677656"/>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a:effectLst>
                  <a:outerShdw blurRad="38100" dist="38100" dir="2700000" algn="tl">
                    <a:srgbClr val="000000">
                      <a:alpha val="43137"/>
                    </a:srgbClr>
                  </a:outerShdw>
                </a:effectLst>
              </a:rPr>
              <a:t>“Dan sesungguhnya Kami telah memuliakan anak-anak Adam; dan Kami telah beri mereka menggunakan kenderaan di darat dan di laut; dan Kami berikan rezeki kepada mereka dari yang baik-baik serta Kami telah lebihkan mereka atas kebanyakan makhluk yang telah Kami ciptakan.”</a:t>
            </a:r>
            <a:endParaRPr lang="en-MY" sz="2600" dirty="0">
              <a:effectLst>
                <a:outerShdw blurRad="38100" dist="38100" dir="2700000" algn="tl">
                  <a:srgbClr val="000000">
                    <a:alpha val="43137"/>
                  </a:srgbClr>
                </a:outerShdw>
              </a:effectLst>
            </a:endParaRPr>
          </a:p>
        </p:txBody>
      </p:sp>
      <p:sp>
        <p:nvSpPr>
          <p:cNvPr id="5" name="Rectangle 4"/>
          <p:cNvSpPr/>
          <p:nvPr/>
        </p:nvSpPr>
        <p:spPr>
          <a:xfrm>
            <a:off x="0" y="1311295"/>
            <a:ext cx="9144000" cy="1508105"/>
          </a:xfrm>
          <a:prstGeom prst="rect">
            <a:avLst/>
          </a:prstGeom>
          <a:solidFill>
            <a:srgbClr val="990000">
              <a:alpha val="15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وَلَقَدْ كَرَّمْنَا بَنِي آدَمَ وَحَمَلْنَاهُمْ فِي الْبَرِّ وَالْبَحْرِ وَرَزَقْنَاهُم مِّنَ الطَّيِّبَاتِ وَفَضَّلْنَاهُمْ عَلَىٰ كَثِيرٍ مِّمَّنْ خَلَقْنَا تَفْضِيلًا</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5257800" y="2895600"/>
            <a:ext cx="38862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smtClean="0">
                <a:ln>
                  <a:solidFill>
                    <a:sysClr val="windowText" lastClr="000000"/>
                  </a:solidFill>
                </a:ln>
                <a:effectLst/>
                <a:latin typeface="Baskerville Old Face" pitchFamily="18" charset="0"/>
              </a:rPr>
              <a:t>Al </a:t>
            </a:r>
            <a:r>
              <a:rPr lang="en-US" sz="2400" i="1" dirty="0" err="1" smtClean="0">
                <a:ln>
                  <a:solidFill>
                    <a:sysClr val="windowText" lastClr="000000"/>
                  </a:solidFill>
                </a:ln>
                <a:effectLst/>
                <a:latin typeface="Baskerville Old Face" pitchFamily="18" charset="0"/>
              </a:rPr>
              <a:t>Isra’Ayat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latin typeface="Baskerville Old Face" pitchFamily="18" charset="0"/>
              </a:rPr>
              <a:t>70</a:t>
            </a:r>
            <a:endParaRPr lang="en-US" sz="2400" i="1" dirty="0">
              <a:ln>
                <a:solidFill>
                  <a:sysClr val="windowText" lastClr="000000"/>
                </a:solidFill>
              </a:ln>
              <a:effectLst/>
              <a:latin typeface="Baskerville Old Face" pitchFamily="18"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600200"/>
            <a:ext cx="9144032" cy="2800767"/>
          </a:xfrm>
          <a:prstGeom prst="rect">
            <a:avLst/>
          </a:prstGeom>
          <a:solidFill>
            <a:schemeClr val="tx1">
              <a:alpha val="10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لِـىْ وَلَكُمْ فِيْ الْكِتَابِ وَالسُّنَّة، وَنَفَعَنِيْ وَإِيَّاكُمْ بِالْآيَاتِ وَالْحِكْمَة، أَقُوْلُ قَوْلِـى هَذَا وَأَسْتَغْفِرُ اللهَ الْعَظِـْيمَ لِـىْ وَلَكُمْ، وَلـِسَائِرِ الْمُسْلِمِيْنَ وَالْـمُسْلِمَاتِ، وَالْـمُؤْمِنِيْنَ وَالْـمُؤْمِنَاتِ فَاسْتَغْفِرُوْهُ، إِنَّهُو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9992" y="469244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1524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1120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738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519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630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51859"/>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1629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424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76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30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600200"/>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a:solidFill>
                  <a:srgbClr val="FFFF00"/>
                </a:solidFill>
                <a:effectLst>
                  <a:glow rad="101600">
                    <a:schemeClr val="tx1">
                      <a:alpha val="60000"/>
                    </a:schemeClr>
                  </a:glow>
                </a:effectLst>
                <a:cs typeface="Traditional Arabic" pitchFamily="2" charset="-78"/>
              </a:rPr>
              <a:t>وَعَلَى آلِهِ وَأَصْحَابِهِ وَأَتْبَاعِهِ إِلَى يَوْمِ الدِّيْنِ.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3819872"/>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12203"/>
            <a:ext cx="9144000" cy="1569660"/>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60420"/>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66700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5406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091863"/>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097250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8662" y="116632"/>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924944"/>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725144"/>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68760"/>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097250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srcRect/>
          <a:stretch>
            <a:fillRect/>
          </a:stretch>
        </p:blipFill>
        <p:spPr bwMode="auto">
          <a:xfrm>
            <a:off x="179512" y="1143000"/>
            <a:ext cx="8830566" cy="3212412"/>
          </a:xfrm>
          <a:prstGeom prst="rect">
            <a:avLst/>
          </a:prstGeom>
          <a:noFill/>
          <a:ln w="9525">
            <a:noFill/>
            <a:miter lim="800000"/>
            <a:headEnd/>
            <a:tailEnd/>
          </a:ln>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972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3568"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228600" y="2011740"/>
            <a:ext cx="8686800" cy="830997"/>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عَلَىَّ وَاْحِدَةً صَلَّى اللهٌ عَلَيْهِ بِهَا عَشَرًا</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10" name="TextBox 9"/>
          <p:cNvSpPr txBox="1"/>
          <p:nvPr/>
        </p:nvSpPr>
        <p:spPr>
          <a:xfrm>
            <a:off x="0" y="4189799"/>
            <a:ext cx="9144000" cy="1384995"/>
          </a:xfrm>
          <a:prstGeom prst="rect">
            <a:avLst/>
          </a:prstGeom>
          <a:no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Sesiapa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atasku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nescaya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sepuluh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9599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18000"/>
            <a:ext cx="9144000" cy="1938992"/>
          </a:xfrm>
          <a:prstGeom prst="rect">
            <a:avLst/>
          </a:prstGeom>
          <a:solidFill>
            <a:schemeClr val="accent2">
              <a:lumMod val="50000"/>
              <a:alpha val="29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762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4519"/>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61563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31813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323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26458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24482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89807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053016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94255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295400"/>
            <a:ext cx="8735886" cy="5078313"/>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solidFill>
                  <a:prstClr val="black"/>
                </a:solidFill>
              </a:rPr>
              <a:t>Ya</a:t>
            </a:r>
            <a:r>
              <a:rPr lang="en-US" sz="2400" dirty="0">
                <a:solidFill>
                  <a:prstClr val="black"/>
                </a:solidFill>
              </a:rPr>
              <a:t> Allah, </a:t>
            </a:r>
            <a:r>
              <a:rPr lang="en-US" sz="2400" dirty="0" err="1">
                <a:solidFill>
                  <a:prstClr val="black"/>
                </a:solidFill>
              </a:rPr>
              <a:t>ampunilah</a:t>
            </a:r>
            <a:r>
              <a:rPr lang="en-US" sz="2400" dirty="0">
                <a:solidFill>
                  <a:prstClr val="black"/>
                </a:solidFill>
              </a:rPr>
              <a:t> </a:t>
            </a:r>
            <a:r>
              <a:rPr lang="en-US" sz="2400" dirty="0" err="1">
                <a:solidFill>
                  <a:prstClr val="black"/>
                </a:solidFill>
              </a:rPr>
              <a:t>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dosa</a:t>
            </a:r>
            <a:r>
              <a:rPr lang="en-US" sz="2400" dirty="0">
                <a:solidFill>
                  <a:prstClr val="black"/>
                </a:solidFill>
              </a:rPr>
              <a:t> </a:t>
            </a:r>
            <a:r>
              <a:rPr lang="en-US" sz="2400" dirty="0" err="1">
                <a:solidFill>
                  <a:prstClr val="black"/>
                </a:solidFill>
              </a:rPr>
              <a:t>kedua</a:t>
            </a:r>
            <a:r>
              <a:rPr lang="en-US" sz="2400" dirty="0">
                <a:solidFill>
                  <a:prstClr val="black"/>
                </a:solidFill>
              </a:rPr>
              <a:t> </a:t>
            </a:r>
            <a:r>
              <a:rPr lang="en-US" sz="2400" dirty="0" err="1">
                <a:solidFill>
                  <a:prstClr val="black"/>
                </a:solidFill>
              </a:rPr>
              <a:t>ibu</a:t>
            </a:r>
            <a:r>
              <a:rPr lang="en-US" sz="2400" dirty="0">
                <a:solidFill>
                  <a:prstClr val="black"/>
                </a:solidFill>
              </a:rPr>
              <a:t> </a:t>
            </a:r>
            <a:r>
              <a:rPr lang="en-US" sz="2400" dirty="0" err="1">
                <a:solidFill>
                  <a:prstClr val="black"/>
                </a:solidFill>
              </a:rPr>
              <a:t>bapa</a:t>
            </a:r>
            <a:r>
              <a:rPr lang="en-US" sz="2400" dirty="0">
                <a:solidFill>
                  <a:prstClr val="black"/>
                </a:solidFill>
              </a:rPr>
              <a:t> kami, </a:t>
            </a:r>
            <a:r>
              <a:rPr lang="en-US" sz="2400" dirty="0" err="1">
                <a:solidFill>
                  <a:prstClr val="black"/>
                </a:solidFill>
              </a:rPr>
              <a:t>peliharalah</a:t>
            </a:r>
            <a:r>
              <a:rPr lang="en-US" sz="2400" dirty="0">
                <a:solidFill>
                  <a:prstClr val="black"/>
                </a:solidFill>
              </a:rPr>
              <a:t> kami  </a:t>
            </a:r>
            <a:r>
              <a:rPr lang="en-US" sz="2400" dirty="0" err="1">
                <a:solidFill>
                  <a:prstClr val="black"/>
                </a:solidFill>
              </a:rPr>
              <a:t>sebagaimana</a:t>
            </a:r>
            <a:r>
              <a:rPr lang="en-US" sz="2400" dirty="0">
                <a:solidFill>
                  <a:prstClr val="black"/>
                </a:solidFill>
              </a:rPr>
              <a:t> </a:t>
            </a:r>
            <a:r>
              <a:rPr lang="en-US" sz="2400" dirty="0" err="1">
                <a:solidFill>
                  <a:prstClr val="black"/>
                </a:solidFill>
              </a:rPr>
              <a:t>mereka</a:t>
            </a:r>
            <a:r>
              <a:rPr lang="en-US" sz="2400" dirty="0">
                <a:solidFill>
                  <a:prstClr val="black"/>
                </a:solidFill>
              </a:rPr>
              <a:t> </a:t>
            </a:r>
            <a:r>
              <a:rPr lang="en-US" sz="2400" dirty="0" err="1">
                <a:solidFill>
                  <a:prstClr val="black"/>
                </a:solidFill>
              </a:rPr>
              <a:t>menjaga</a:t>
            </a:r>
            <a:r>
              <a:rPr lang="en-US" sz="2400" dirty="0">
                <a:solidFill>
                  <a:prstClr val="black"/>
                </a:solidFill>
              </a:rPr>
              <a:t> kami </a:t>
            </a:r>
            <a:r>
              <a:rPr lang="en-US" sz="2400" dirty="0" err="1">
                <a:solidFill>
                  <a:prstClr val="black"/>
                </a:solidFill>
              </a:rPr>
              <a:t>semenjak</a:t>
            </a:r>
            <a:r>
              <a:rPr lang="en-US" sz="2400" dirty="0">
                <a:solidFill>
                  <a:prstClr val="black"/>
                </a:solidFill>
              </a:rPr>
              <a:t> </a:t>
            </a:r>
            <a:r>
              <a:rPr lang="en-US" sz="2400" dirty="0" err="1">
                <a:solidFill>
                  <a:prstClr val="black"/>
                </a:solidFill>
              </a:rPr>
              <a:t>kecil</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Sesungguhnya</a:t>
            </a:r>
            <a:r>
              <a:rPr lang="en-US" sz="2400" dirty="0">
                <a:solidFill>
                  <a:prstClr val="black"/>
                </a:solidFill>
              </a:rPr>
              <a:t> kami </a:t>
            </a:r>
            <a:r>
              <a:rPr lang="en-US" sz="2400" dirty="0" err="1">
                <a:solidFill>
                  <a:prstClr val="black"/>
                </a:solidFill>
              </a:rPr>
              <a:t>dengar</a:t>
            </a:r>
            <a:r>
              <a:rPr lang="en-US" sz="2400" dirty="0">
                <a:solidFill>
                  <a:prstClr val="black"/>
                </a:solidFill>
              </a:rPr>
              <a:t> </a:t>
            </a:r>
            <a:r>
              <a:rPr lang="en-US" sz="2400" dirty="0" err="1">
                <a:solidFill>
                  <a:prstClr val="black"/>
                </a:solidFill>
              </a:rPr>
              <a:t>seruan</a:t>
            </a:r>
            <a:r>
              <a:rPr lang="en-US" sz="2400" dirty="0">
                <a:solidFill>
                  <a:prstClr val="black"/>
                </a:solidFill>
              </a:rPr>
              <a:t> yang </a:t>
            </a:r>
            <a:r>
              <a:rPr lang="en-US" sz="2400" dirty="0" err="1">
                <a:solidFill>
                  <a:prstClr val="black"/>
                </a:solidFill>
              </a:rPr>
              <a:t>menyeru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iman</a:t>
            </a:r>
            <a:r>
              <a:rPr lang="en-US" sz="2400" dirty="0">
                <a:solidFill>
                  <a:prstClr val="black"/>
                </a:solidFill>
              </a:rPr>
              <a:t>, </a:t>
            </a:r>
            <a:r>
              <a:rPr lang="en-US" sz="2400" dirty="0" err="1">
                <a:solidFill>
                  <a:prstClr val="black"/>
                </a:solidFill>
              </a:rPr>
              <a:t>katanya</a:t>
            </a:r>
            <a:r>
              <a:rPr lang="en-US" sz="2400" dirty="0">
                <a:solidFill>
                  <a:prstClr val="black"/>
                </a:solidFill>
              </a:rPr>
              <a:t>: </a:t>
            </a:r>
            <a:r>
              <a:rPr lang="en-US" sz="2400" dirty="0" err="1">
                <a:solidFill>
                  <a:prstClr val="black"/>
                </a:solidFill>
              </a:rPr>
              <a:t>Berimanlah</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Tuhan</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maka</a:t>
            </a:r>
            <a:r>
              <a:rPr lang="en-US" sz="2400" dirty="0">
                <a:solidFill>
                  <a:prstClr val="black"/>
                </a:solidFill>
              </a:rPr>
              <a:t> </a:t>
            </a:r>
            <a:r>
              <a:rPr lang="en-US" sz="2400" dirty="0" err="1">
                <a:solidFill>
                  <a:prstClr val="black"/>
                </a:solidFill>
              </a:rPr>
              <a:t>kamipun</a:t>
            </a:r>
            <a:r>
              <a:rPr lang="en-US" sz="2400" dirty="0">
                <a:solidFill>
                  <a:prstClr val="black"/>
                </a:solidFill>
              </a:rPr>
              <a:t> </a:t>
            </a:r>
            <a:r>
              <a:rPr lang="en-US" sz="2400" dirty="0" err="1" smtClean="0">
                <a:solidFill>
                  <a:prstClr val="black"/>
                </a:solidFill>
              </a:rPr>
              <a:t>beriman</a:t>
            </a:r>
            <a:r>
              <a:rPr lang="en-US" sz="2400" dirty="0" smtClean="0">
                <a:solidFill>
                  <a:prstClr val="black"/>
                </a:solidFill>
              </a:rPr>
              <a:t>. </a:t>
            </a:r>
            <a:r>
              <a:rPr lang="en-US" sz="2400" dirty="0" err="1" smtClean="0">
                <a:solidFill>
                  <a:prstClr val="black"/>
                </a:solidFill>
              </a:rPr>
              <a:t>Kurniakanlah</a:t>
            </a:r>
            <a:r>
              <a:rPr lang="en-US" sz="2400" dirty="0" smtClean="0">
                <a:solidFill>
                  <a:prstClr val="black"/>
                </a:solidFill>
              </a:rPr>
              <a:t> </a:t>
            </a:r>
            <a:r>
              <a:rPr lang="en-US" sz="2400" dirty="0" err="1">
                <a:solidFill>
                  <a:prstClr val="black"/>
                </a:solidFill>
              </a:rPr>
              <a:t>Kepada</a:t>
            </a:r>
            <a:r>
              <a:rPr lang="en-US" sz="2400" dirty="0">
                <a:solidFill>
                  <a:prstClr val="black"/>
                </a:solidFill>
              </a:rPr>
              <a:t> Kami </a:t>
            </a:r>
            <a:r>
              <a:rPr lang="en-US" sz="2400" dirty="0" err="1">
                <a:solidFill>
                  <a:prstClr val="black"/>
                </a:solidFill>
              </a:rPr>
              <a:t>Kebaikan</a:t>
            </a:r>
            <a:r>
              <a:rPr lang="en-US" sz="2400" dirty="0">
                <a:solidFill>
                  <a:prstClr val="black"/>
                </a:solidFill>
              </a:rPr>
              <a:t> Di </a:t>
            </a:r>
            <a:r>
              <a:rPr lang="en-US" sz="2400" dirty="0" err="1">
                <a:solidFill>
                  <a:prstClr val="black"/>
                </a:solidFill>
              </a:rPr>
              <a:t>Dunia</a:t>
            </a:r>
            <a:r>
              <a:rPr lang="en-US" sz="2400" dirty="0">
                <a:solidFill>
                  <a:prstClr val="black"/>
                </a:solidFill>
              </a:rPr>
              <a:t> Dan </a:t>
            </a:r>
            <a:r>
              <a:rPr lang="en-US" sz="2400" dirty="0" err="1">
                <a:solidFill>
                  <a:prstClr val="black"/>
                </a:solidFill>
              </a:rPr>
              <a:t>Kebaikan</a:t>
            </a:r>
            <a:r>
              <a:rPr lang="en-US" sz="2400" dirty="0">
                <a:solidFill>
                  <a:prstClr val="black"/>
                </a:solidFill>
              </a:rPr>
              <a:t> Di </a:t>
            </a:r>
            <a:r>
              <a:rPr lang="en-US" sz="2400" dirty="0" err="1">
                <a:solidFill>
                  <a:prstClr val="black"/>
                </a:solidFill>
              </a:rPr>
              <a:t>Akhirat</a:t>
            </a:r>
            <a:r>
              <a:rPr lang="en-US" sz="2400" dirty="0">
                <a:solidFill>
                  <a:prstClr val="black"/>
                </a:solidFill>
              </a:rPr>
              <a:t> Serta </a:t>
            </a:r>
            <a:r>
              <a:rPr lang="en-US" sz="2400" dirty="0" err="1">
                <a:solidFill>
                  <a:prstClr val="black"/>
                </a:solidFill>
              </a:rPr>
              <a:t>Hindarilah</a:t>
            </a:r>
            <a:r>
              <a:rPr lang="en-US" sz="2400" dirty="0">
                <a:solidFill>
                  <a:prstClr val="black"/>
                </a:solidFill>
              </a:rPr>
              <a:t> Kami Dari </a:t>
            </a:r>
            <a:r>
              <a:rPr lang="en-US" sz="2400" dirty="0" err="1">
                <a:solidFill>
                  <a:prstClr val="black"/>
                </a:solidFill>
              </a:rPr>
              <a:t>Seksaan</a:t>
            </a:r>
            <a:r>
              <a:rPr lang="en-US" sz="2400" dirty="0">
                <a:solidFill>
                  <a:prstClr val="black"/>
                </a:solidFill>
              </a:rPr>
              <a:t> </a:t>
            </a:r>
            <a:r>
              <a:rPr lang="en-US" sz="2400" dirty="0" err="1">
                <a:solidFill>
                  <a:prstClr val="black"/>
                </a:solidFill>
              </a:rPr>
              <a:t>Neraka</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288773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84819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787332"/>
            <a:ext cx="8572560" cy="1569660"/>
          </a:xfrm>
          <a:prstGeom prst="rect">
            <a:avLst/>
          </a:prstGeom>
          <a:solidFill>
            <a:srgbClr val="99000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مُحَمَّدٍ وَعَلَى آلِه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61390"/>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2860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436755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321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224" y="0"/>
            <a:ext cx="9121775" cy="6858000"/>
          </a:xfrm>
          <a:prstGeom prst="rect">
            <a:avLst/>
          </a:prstGeom>
          <a:noFill/>
          <a:ln w="9525">
            <a:noFill/>
            <a:miter lim="800000"/>
            <a:headEnd/>
            <a:tailEnd/>
          </a:ln>
          <a:effectLst/>
        </p:spPr>
      </p:pic>
      <p:sp>
        <p:nvSpPr>
          <p:cNvPr id="3" name="Rectangle 2"/>
          <p:cNvSpPr/>
          <p:nvPr/>
        </p:nvSpPr>
        <p:spPr>
          <a:xfrm>
            <a:off x="179512" y="942975"/>
            <a:ext cx="8856984" cy="5293757"/>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14</a:t>
            </a:r>
            <a:r>
              <a:rPr lang="en-MY" sz="1400" b="1" dirty="0" smtClean="0">
                <a:solidFill>
                  <a:prstClr val="black"/>
                </a:solidFill>
                <a:effectLst>
                  <a:outerShdw blurRad="38100" dist="38100" dir="2700000" algn="tl">
                    <a:srgbClr val="000000">
                      <a:alpha val="43137"/>
                    </a:srgbClr>
                  </a:outerShdw>
                </a:effectLst>
                <a:cs typeface="Arial" charset="0"/>
              </a:rPr>
              <a:t>/12/2018</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MENZAHIR KEMULIAAN MEMBENAM KEHINAAN</a:t>
            </a:r>
          </a:p>
          <a:p>
            <a:pPr algn="ctr">
              <a:defRPr/>
            </a:pPr>
            <a:endParaRPr lang="en-US" sz="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ANTARA </a:t>
            </a:r>
            <a:r>
              <a:rPr lang="en-US" sz="1700" b="1" dirty="0">
                <a:solidFill>
                  <a:prstClr val="black"/>
                </a:solidFill>
                <a:effectLst>
                  <a:glow rad="101600">
                    <a:prstClr val="white">
                      <a:alpha val="60000"/>
                    </a:prstClr>
                  </a:glow>
                </a:effectLst>
                <a:cs typeface="Arial" charset="0"/>
              </a:rPr>
              <a:t>CIRI ISLAM IALAH TERBAIK LAGI MULIA DAN SESUAI DENGAN FITRAH MANUSIA. SETIAP MUSLIM BERTANGGUNGJAWAB MENJADIKAN DIRI DAN MEREKA YANG DI BAWAH TANGGUNGJAWABNYA BERSIFAT MULIA, BERJIHAD, MENEGAK KEBENARAN DAN MAARUF SERTA MEMBENAM KEHINAAN</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SELAIN </a:t>
            </a:r>
            <a:r>
              <a:rPr lang="en-US" sz="1700" b="1" dirty="0">
                <a:solidFill>
                  <a:prstClr val="black"/>
                </a:solidFill>
                <a:effectLst>
                  <a:glow rad="101600">
                    <a:prstClr val="white">
                      <a:alpha val="60000"/>
                    </a:prstClr>
                  </a:glow>
                </a:effectLst>
                <a:cs typeface="Arial" charset="0"/>
              </a:rPr>
              <a:t>MEMASTIKAN DIRI MULIA DENGAN BERTAQWA, UMAT </a:t>
            </a:r>
            <a:r>
              <a:rPr lang="en-US" sz="1700" b="1" dirty="0" smtClean="0">
                <a:solidFill>
                  <a:prstClr val="black"/>
                </a:solidFill>
                <a:effectLst>
                  <a:glow rad="101600">
                    <a:prstClr val="white">
                      <a:alpha val="60000"/>
                    </a:prstClr>
                  </a:glow>
                </a:effectLst>
                <a:cs typeface="Arial" charset="0"/>
              </a:rPr>
              <a:t>ISLAM </a:t>
            </a:r>
            <a:r>
              <a:rPr lang="en-US" sz="1700" b="1" dirty="0">
                <a:solidFill>
                  <a:prstClr val="black"/>
                </a:solidFill>
                <a:effectLst>
                  <a:glow rad="101600">
                    <a:prstClr val="white">
                      <a:alpha val="60000"/>
                    </a:prstClr>
                  </a:glow>
                </a:effectLst>
                <a:cs typeface="Arial" charset="0"/>
              </a:rPr>
              <a:t>DITUNTUT BEKERJASAMA MEMBUDAYAKAN KEBAJIKAN DAN KETAKWAAN DALAM KEHIDUPAN SERTA BERSAMA MENGHAPUSKAN KEJAHATAN DAN PERMUSUHAN</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ANTARA </a:t>
            </a:r>
            <a:r>
              <a:rPr lang="en-US" sz="1700" b="1" dirty="0">
                <a:solidFill>
                  <a:prstClr val="black"/>
                </a:solidFill>
                <a:effectLst>
                  <a:glow rad="101600">
                    <a:prstClr val="white">
                      <a:alpha val="60000"/>
                    </a:prstClr>
                  </a:glow>
                </a:effectLst>
                <a:cs typeface="Arial" charset="0"/>
              </a:rPr>
              <a:t>FAKTOR KEMULIAAN IALAH MANUSIA SEBAIK-BAIK CIPTAAN DENGAN </a:t>
            </a:r>
            <a:r>
              <a:rPr lang="en-US" sz="1700" b="1" dirty="0" smtClean="0">
                <a:solidFill>
                  <a:prstClr val="black"/>
                </a:solidFill>
                <a:effectLst>
                  <a:glow rad="101600">
                    <a:prstClr val="white">
                      <a:alpha val="60000"/>
                    </a:prstClr>
                  </a:glow>
                </a:effectLst>
                <a:cs typeface="Arial" charset="0"/>
              </a:rPr>
              <a:t>KEUPAYAAN BERFIKIR</a:t>
            </a: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BIJAK </a:t>
            </a:r>
            <a:r>
              <a:rPr lang="en-US" sz="1700" b="1" dirty="0">
                <a:solidFill>
                  <a:prstClr val="black"/>
                </a:solidFill>
                <a:effectLst>
                  <a:glow rad="101600">
                    <a:prstClr val="white">
                      <a:alpha val="60000"/>
                    </a:prstClr>
                  </a:glow>
                </a:effectLst>
                <a:cs typeface="Arial" charset="0"/>
              </a:rPr>
              <a:t>DAN PENYAYANG. MEREKA PERLU BERIMAN DAN MEMBERI MANFAAT, MEREKA BERTANGGUNGJAWAB MENJADI PENGURUS MEMPASTIKAN </a:t>
            </a:r>
            <a:r>
              <a:rPr lang="en-US" sz="1700" b="1" dirty="0" smtClean="0">
                <a:solidFill>
                  <a:prstClr val="black"/>
                </a:solidFill>
                <a:effectLst>
                  <a:glow rad="101600">
                    <a:prstClr val="white">
                      <a:alpha val="60000"/>
                    </a:prstClr>
                  </a:glow>
                </a:effectLst>
                <a:cs typeface="Arial" charset="0"/>
              </a:rPr>
              <a:t>SYARIAT DIMULIA </a:t>
            </a:r>
            <a:r>
              <a:rPr lang="en-US" sz="1700" b="1" dirty="0">
                <a:solidFill>
                  <a:prstClr val="black"/>
                </a:solidFill>
                <a:effectLst>
                  <a:glow rad="101600">
                    <a:prstClr val="white">
                      <a:alpha val="60000"/>
                    </a:prstClr>
                  </a:glow>
                </a:effectLst>
                <a:cs typeface="Arial" charset="0"/>
              </a:rPr>
              <a:t>DAN DIHORMAT</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ALLAH </a:t>
            </a:r>
            <a:r>
              <a:rPr lang="en-US" sz="1700" b="1" dirty="0">
                <a:solidFill>
                  <a:prstClr val="black"/>
                </a:solidFill>
                <a:effectLst>
                  <a:glow rad="101600">
                    <a:prstClr val="white">
                      <a:alpha val="60000"/>
                    </a:prstClr>
                  </a:glow>
                </a:effectLst>
                <a:cs typeface="Arial" charset="0"/>
              </a:rPr>
              <a:t>YANG MEMPUNYAI SIFAT-SIFAT YANG INDAH MENUNTUT MANUSIA SUPAYA MULIA DAN INDAH DALAM BUDAYA DAN MEWUJUDKAN KEAMANAN SERTA ANTI MAKSIAT DAN KEHINAAN.</a:t>
            </a:r>
            <a:endParaRPr lang="en-MY"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1926075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2050" name="Picture 2" descr="C:\Users\USER\Desktop\POLIT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4"/>
            <a:ext cx="9139436" cy="689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73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02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وَكُوْنُوا 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الْفَضِيْلَةِ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وَتَعَاوَنُوْا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إِظْهَارِهَا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قَمْعِ الرَّذِيْلَة.</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706703"/>
            <a:ext cx="8610600" cy="1938992"/>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bersikap</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saling</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bekerjasama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menzahir</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menjulang</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kemuliaan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samping</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melenyapkan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kekejian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kemungkaran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443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8"/>
            <a:ext cx="9144000" cy="683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652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6200"/>
            <a:ext cx="91440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Agama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417459"/>
            <a:ext cx="6705600" cy="1066800"/>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Selesa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dianuti</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447800" y="2667000"/>
            <a:ext cx="6705600" cy="1066800"/>
          </a:xfrm>
          <a:prstGeom prst="rect">
            <a:avLst/>
          </a:prstGeom>
          <a:ln>
            <a:solidFill>
              <a:schemeClr val="bg1"/>
            </a:solidFill>
          </a:ln>
          <a:effectLst>
            <a:glow rad="101600">
              <a:schemeClr val="tx1">
                <a:alpha val="6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dinamik</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447800" y="4038600"/>
            <a:ext cx="6705600" cy="12192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Agama yang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3912750"/>
            <a:ext cx="8839200" cy="95410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800" dirty="0"/>
              <a:t>“</a:t>
            </a:r>
            <a:r>
              <a:rPr lang="en-US" sz="2800" dirty="0" err="1"/>
              <a:t>Setiap</a:t>
            </a:r>
            <a:r>
              <a:rPr lang="en-US" sz="2800" dirty="0"/>
              <a:t> orang </a:t>
            </a:r>
            <a:r>
              <a:rPr lang="en-US" sz="2800" dirty="0" err="1"/>
              <a:t>daripada</a:t>
            </a:r>
            <a:r>
              <a:rPr lang="en-US" sz="2800" dirty="0"/>
              <a:t> </a:t>
            </a:r>
            <a:r>
              <a:rPr lang="en-US" sz="2800" dirty="0" err="1"/>
              <a:t>kamu</a:t>
            </a:r>
            <a:r>
              <a:rPr lang="en-US" sz="2800" dirty="0"/>
              <a:t> </a:t>
            </a:r>
            <a:r>
              <a:rPr lang="en-US" sz="2800" dirty="0" err="1"/>
              <a:t>adalah</a:t>
            </a:r>
            <a:r>
              <a:rPr lang="en-US" sz="2800" dirty="0"/>
              <a:t> </a:t>
            </a:r>
            <a:r>
              <a:rPr lang="en-US" sz="2800" dirty="0" err="1"/>
              <a:t>pengurus</a:t>
            </a:r>
            <a:r>
              <a:rPr lang="en-US" sz="2800" dirty="0"/>
              <a:t> </a:t>
            </a:r>
            <a:r>
              <a:rPr lang="en-US" sz="2800" dirty="0" err="1"/>
              <a:t>dan</a:t>
            </a:r>
            <a:r>
              <a:rPr lang="en-US" sz="2800" dirty="0"/>
              <a:t> </a:t>
            </a:r>
            <a:r>
              <a:rPr lang="en-US" sz="2800" dirty="0" err="1"/>
              <a:t>setiap</a:t>
            </a:r>
            <a:r>
              <a:rPr lang="en-US" sz="2800" dirty="0"/>
              <a:t> </a:t>
            </a:r>
            <a:r>
              <a:rPr lang="en-US" sz="2800" dirty="0" err="1"/>
              <a:t>pengurus</a:t>
            </a:r>
            <a:r>
              <a:rPr lang="en-US" sz="2800" dirty="0"/>
              <a:t> </a:t>
            </a:r>
            <a:r>
              <a:rPr lang="en-US" sz="2800" dirty="0" err="1"/>
              <a:t>bertanggungjawab</a:t>
            </a:r>
            <a:r>
              <a:rPr lang="en-US" sz="2800" dirty="0"/>
              <a:t> </a:t>
            </a:r>
            <a:r>
              <a:rPr lang="en-US" sz="2800" dirty="0" err="1"/>
              <a:t>tentang</a:t>
            </a:r>
            <a:r>
              <a:rPr lang="en-US" sz="2800" dirty="0"/>
              <a:t> </a:t>
            </a:r>
            <a:r>
              <a:rPr lang="en-US" sz="2800" dirty="0" err="1"/>
              <a:t>pengurusannya</a:t>
            </a:r>
            <a:r>
              <a:rPr lang="en-US" sz="2800" dirty="0"/>
              <a:t>”. </a:t>
            </a:r>
            <a:endParaRPr lang="en-MY" sz="2800" dirty="0"/>
          </a:p>
        </p:txBody>
      </p:sp>
      <p:sp>
        <p:nvSpPr>
          <p:cNvPr id="5" name="Rectangle 4"/>
          <p:cNvSpPr/>
          <p:nvPr/>
        </p:nvSpPr>
        <p:spPr>
          <a:xfrm>
            <a:off x="0" y="1615320"/>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كُلُّكُمْ رَاْعٍ وَكُلُّكُمْ مَسْؤُوْلٌ عَنْ رَعِيَّتِهِ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3195935"/>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Ali </a:t>
            </a:r>
            <a:r>
              <a:rPr lang="en-US" sz="2400" i="1" dirty="0" err="1" smtClean="0">
                <a:ln>
                  <a:solidFill>
                    <a:sysClr val="windowText" lastClr="000000"/>
                  </a:solidFill>
                </a:ln>
                <a:effectLst/>
                <a:latin typeface="Baskerville Old Face" pitchFamily="18" charset="0"/>
              </a:rPr>
              <a:t>imran</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104</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267200"/>
            <a:ext cx="8839200" cy="181588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en-US" sz="2800" dirty="0"/>
              <a:t>“</a:t>
            </a:r>
            <a:r>
              <a:rPr lang="ms-MY" sz="2800" dirty="0"/>
              <a:t>Dan hendaklah ada di antara kamu satu puak yang menyeru kepada kebajikan, dan menyuruh berbuat segala perkara yang baik, serta melarang daripada segala yang salah. Dan mereka yang demikian ialah orang yang berjaya.”</a:t>
            </a:r>
            <a:endParaRPr lang="en-MY" sz="2800" dirty="0"/>
          </a:p>
        </p:txBody>
      </p:sp>
      <p:sp>
        <p:nvSpPr>
          <p:cNvPr id="5" name="Rectangle 4"/>
          <p:cNvSpPr/>
          <p:nvPr/>
        </p:nvSpPr>
        <p:spPr>
          <a:xfrm>
            <a:off x="0" y="1598474"/>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وَلْتَكُن مِّنكُمْ أُمَّةٌ يَدْعُونَ إِلَى الْخَيْرِ وَيَأْمُرُونَ بِالْمَعْرُوفِ وَيَنْهَوْنَ عَنِ الْمُنكَرِ ۚ وَأُولَٰئِكَ 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الْمُفْلِحُونَ.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152400" y="152400"/>
            <a:ext cx="5867400" cy="830997"/>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Tegakkan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kebatilan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7701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1671</Words>
  <Application>Microsoft Office PowerPoint</Application>
  <PresentationFormat>On-screen Show (4:3)</PresentationFormat>
  <Paragraphs>150</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10</cp:revision>
  <dcterms:created xsi:type="dcterms:W3CDTF">2018-12-11T03:06:34Z</dcterms:created>
  <dcterms:modified xsi:type="dcterms:W3CDTF">2018-12-13T07:10:21Z</dcterms:modified>
</cp:coreProperties>
</file>